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1" r:id="rId2"/>
    <p:sldId id="281" r:id="rId3"/>
    <p:sldId id="308" r:id="rId4"/>
    <p:sldId id="258" r:id="rId5"/>
    <p:sldId id="292" r:id="rId6"/>
    <p:sldId id="298" r:id="rId7"/>
    <p:sldId id="299" r:id="rId8"/>
    <p:sldId id="300" r:id="rId9"/>
    <p:sldId id="301" r:id="rId10"/>
    <p:sldId id="293" r:id="rId11"/>
    <p:sldId id="265" r:id="rId12"/>
    <p:sldId id="283" r:id="rId13"/>
    <p:sldId id="287" r:id="rId14"/>
    <p:sldId id="278" r:id="rId15"/>
    <p:sldId id="279" r:id="rId16"/>
    <p:sldId id="280" r:id="rId17"/>
    <p:sldId id="266" r:id="rId18"/>
    <p:sldId id="267" r:id="rId19"/>
    <p:sldId id="305" r:id="rId20"/>
    <p:sldId id="306" r:id="rId21"/>
    <p:sldId id="302" r:id="rId22"/>
    <p:sldId id="309" r:id="rId23"/>
    <p:sldId id="307" r:id="rId24"/>
    <p:sldId id="268" r:id="rId25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44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Lbls>
            <c:spPr>
              <a:solidFill>
                <a:srgbClr val="C0504D"/>
              </a:solidFill>
            </c:spPr>
            <c:txPr>
              <a:bodyPr/>
              <a:lstStyle/>
              <a:p>
                <a:pPr>
                  <a:defRPr sz="2400" b="1"/>
                </a:pPr>
                <a:endParaRPr lang="el-G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Sheet1!$A$1:$A$6</c:f>
              <c:strCache>
                <c:ptCount val="6"/>
                <c:pt idx="0">
                  <c:v>•2010</c:v>
                </c:pt>
                <c:pt idx="1">
                  <c:v>•2011</c:v>
                </c:pt>
                <c:pt idx="2">
                  <c:v>•2012</c:v>
                </c:pt>
                <c:pt idx="3">
                  <c:v>•2013</c:v>
                </c:pt>
                <c:pt idx="4">
                  <c:v>•2014</c:v>
                </c:pt>
                <c:pt idx="5">
                  <c:v>•2015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dLbls/>
        <c:axId val="85121664"/>
        <c:axId val="85127552"/>
      </c:barChart>
      <c:catAx>
        <c:axId val="85121664"/>
        <c:scaling>
          <c:orientation val="minMax"/>
        </c:scaling>
        <c:axPos val="b"/>
        <c:numFmt formatCode="General" sourceLinked="0"/>
        <c:tickLblPos val="nextTo"/>
        <c:crossAx val="85127552"/>
        <c:crosses val="autoZero"/>
        <c:auto val="1"/>
        <c:lblAlgn val="ctr"/>
        <c:lblOffset val="100"/>
      </c:catAx>
      <c:valAx>
        <c:axId val="85127552"/>
        <c:scaling>
          <c:orientation val="minMax"/>
        </c:scaling>
        <c:axPos val="l"/>
        <c:majorGridlines/>
        <c:numFmt formatCode="General" sourceLinked="1"/>
        <c:tickLblPos val="nextTo"/>
        <c:crossAx val="85121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7EB6C2-F3CC-4BEA-AEB5-2B5A6BDEBD3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 smtClean="0"/>
              <a:t>Δεύτερου επιπέδου</a:t>
            </a:r>
          </a:p>
          <a:p>
            <a:pPr lvl="2"/>
            <a:r>
              <a:rPr lang="el-GR" altLang="el-GR" noProof="0" smtClean="0"/>
              <a:t>Τρίτου επιπέδου</a:t>
            </a:r>
          </a:p>
          <a:p>
            <a:pPr lvl="3"/>
            <a:r>
              <a:rPr lang="el-GR" altLang="el-GR" noProof="0" smtClean="0"/>
              <a:t>Τέταρτου επιπέδου</a:t>
            </a:r>
          </a:p>
          <a:p>
            <a:pPr lvl="4"/>
            <a:r>
              <a:rPr lang="el-GR" altLang="el-GR" noProof="0" smtClean="0"/>
              <a:t>Πέμπτου επιπέδου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6E0351-1F8B-4247-81EF-64741DB86BB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5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2EDA5-B88F-4192-8591-686A352FBA5E}" type="slidenum">
              <a:rPr lang="el-GR" altLang="el-GR"/>
              <a:pPr/>
              <a:t>1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8796A-AE83-4960-A0FF-95C1575E8FBF}" type="slidenum">
              <a:rPr lang="el-GR" altLang="el-GR"/>
              <a:pPr/>
              <a:t>16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E8E73-53B9-4B93-87B2-5B3ABCAA4CCC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ADE2-5F74-4916-98D9-A3505D3679C0}" type="slidenum">
              <a:rPr lang="el-GR" altLang="el-GR"/>
              <a:pPr/>
              <a:t>18</a:t>
            </a:fld>
            <a:endParaRPr lang="el-GR" altLang="el-G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BDD91-4C2D-425F-A9DB-774E544F86B2}" type="slidenum">
              <a:rPr lang="el-GR" altLang="el-GR">
                <a:latin typeface="Palatino Linotype" pitchFamily="18" charset="0"/>
              </a:rPr>
              <a:pPr/>
              <a:t>20</a:t>
            </a:fld>
            <a:endParaRPr lang="el-GR" altLang="el-GR">
              <a:latin typeface="Palatino Linotype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CAB01-1C56-4B4F-8628-30B486538C14}" type="slidenum">
              <a:rPr lang="el-GR" altLang="el-GR"/>
              <a:pPr/>
              <a:t>24</a:t>
            </a:fld>
            <a:endParaRPr lang="el-GR" altLang="el-G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7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4E7DB-B7F4-49DA-BA24-049153143F80}" type="slidenum">
              <a:rPr lang="el-GR" altLang="el-GR"/>
              <a:pPr/>
              <a:t>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A06B-B81B-49FF-A365-C574E3696389}" type="slidenum">
              <a:rPr lang="el-GR" altLang="el-GR"/>
              <a:pPr/>
              <a:t>4</a:t>
            </a:fld>
            <a:endParaRPr lang="el-GR" altLang="el-G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B667E-94D8-4DE4-B86C-A46ABCFB736F}" type="slidenum">
              <a:rPr lang="el-GR" altLang="el-GR"/>
              <a:pPr/>
              <a:t>7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18CAD-2858-497D-8FFF-7B973F2A862E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CF389-BDBC-473F-99C3-CC8DD32022F5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D2AA-5427-49EE-BEEB-73AF0D1D5F39}" type="slidenum">
              <a:rPr lang="el-GR" altLang="el-GR"/>
              <a:pPr/>
              <a:t>12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1DB35-0E01-44EC-8EC9-71ADBDDD8373}" type="slidenum">
              <a:rPr lang="el-GR" altLang="el-GR"/>
              <a:pPr/>
              <a:t>14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8DB8B-54EB-4FE6-B809-D64816E03D78}" type="slidenum">
              <a:rPr lang="el-GR" altLang="el-GR"/>
              <a:pPr/>
              <a:t>15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30220-EEFF-4F50-BA30-F5F11BB9C80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AAD9C-FCA1-48F6-BB7E-985F22B833B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288D7-0EB7-4512-A34B-ED0A97AE06D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780D3-16BC-4215-AC56-E9C3C8FCD2D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C754C-663E-4AE8-A849-CE8B287F5D3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FF0D2-209F-4D7F-A544-C9E03AACBE6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4E50D-F421-4775-BC61-FFD2E3CF5CB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83592-EC29-45EE-A7A5-EE7FED7A428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8D973-CF42-4753-A5CD-F7A5A6879C7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34B6-FBA5-4006-8364-8408DDCCEC0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ADC17-7A65-4879-BBF8-B8E8007C4B2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09D607-D038-4CC8-9EE5-856F51C0B88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/http/::access.uoa.gr:fs:FsHome:Logotypa3.jpg" TargetMode="Externa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image" Target="/http/::access.uoa.gr:fs:FsHome:Logotypa6.jpg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/http/::access.uoa.gr:fs:FsHome:Logotypa4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/http/::access.uoa.gr:fs:FsHome:Logotypa5.jpg" TargetMode="External"/><Relationship Id="rId4" Type="http://schemas.openxmlformats.org/officeDocument/2006/relationships/image" Target="/http/::access.uoa.gr:fs:FsHome:Logotypa1.jpg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gr/imgres?imgurl=http://dide.mag.sch.gr/ktp/epktp.jpg&amp;imgrefurl=http://dide.mag.sch.gr/ktp/index.htm&amp;usg=___v6ff9JzU41AV5-HlsnAnBOkDVU=&amp;h=300&amp;w=408&amp;sz=51&amp;hl=el&amp;start=2&amp;sig2=SsJGtPMe5k6l8MxbaLoKwg&amp;zoom=1&amp;tbnid=0s8pb4vj7oifyM:&amp;tbnh=92&amp;tbnw=125&amp;ei=0sXOTNDYLpGD4Ab47LTcDA&amp;prev=/images?q=%CE%BA%CE%BF%CE%B9%CE%BD%CF%89%CE%BD%CE%AF%CE%B1+%CF%84%CE%B7%CF%82+%CF%80%CE%BB%CE%B7%CF%81%CE%BF%CF%86%CE%BF%CF%81%CE%AF%CE%B1%CF%82&amp;um=1&amp;hl=el&amp;sa=G&amp;tbs=isch:1&amp;um=1&amp;itbs=1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p.appadvice.com/wp-content/uploads/2010/08/Eu_flag_7.pn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hyperlink" Target="http://www.ypepth.gr/" TargetMode="Externa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disabilities/default.asp?id=150" TargetMode="External"/><Relationship Id="rId2" Type="http://schemas.openxmlformats.org/officeDocument/2006/relationships/hyperlink" Target="http://www.prosvasimo.gr/symvasi_oh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/http/::www.un.org:disabilities:convention:images:logo.jpg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prosvasimo.gr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/http/::www.un.org:disabilities:convention:images:logo.jp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rosvasimo.gr/el/sumvash-ohe-easytoread-me-video-kai-hxo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prosvasimo.gr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k@iep.edu.gr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461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defRPr/>
            </a:pP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l-GR" sz="23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l-GR" altLang="el-GR" sz="2200" b="1" dirty="0" smtClean="0">
                <a:solidFill>
                  <a:srgbClr val="1160A3"/>
                </a:solidFill>
                <a:ea typeface="ＭＳ Ｐゴシック" panose="020B0600070205080204" pitchFamily="34" charset="-128"/>
              </a:rPr>
              <a:t>Δεκαπενθήμερο Ενημέρωσης για την Πρόσβαση στην Εκπαίδευση</a:t>
            </a:r>
            <a:r>
              <a:rPr lang="en-US" altLang="el-GR" sz="2200" b="1" smtClean="0">
                <a:solidFill>
                  <a:srgbClr val="1160A3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l-GR" sz="2200" b="1" smtClean="0">
                <a:solidFill>
                  <a:srgbClr val="1160A3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l-GR" sz="2200" b="1" smtClean="0">
                <a:solidFill>
                  <a:srgbClr val="1160A3"/>
                </a:solidFill>
                <a:ea typeface="ＭＳ Ｐゴシック" panose="020B0600070205080204" pitchFamily="34" charset="-128"/>
              </a:rPr>
            </a:br>
            <a:r>
              <a:rPr lang="en-US" altLang="el-GR" sz="2200" b="1" smtClean="0">
                <a:solidFill>
                  <a:srgbClr val="1160A3"/>
                </a:solidFill>
                <a:ea typeface="ＭＳ Ｐゴシック" panose="020B0600070205080204" pitchFamily="34" charset="-128"/>
              </a:rPr>
              <a:t>12-24 </a:t>
            </a:r>
            <a:r>
              <a:rPr lang="el-GR" altLang="el-GR" sz="2200" b="1" dirty="0" smtClean="0">
                <a:solidFill>
                  <a:srgbClr val="1160A3"/>
                </a:solidFill>
                <a:ea typeface="ＭＳ Ｐゴシック" panose="020B0600070205080204" pitchFamily="34" charset="-128"/>
              </a:rPr>
              <a:t>Οκτωβρίου 2015</a:t>
            </a:r>
            <a:r>
              <a:rPr lang="el-GR" altLang="el-GR" sz="20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0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l-GR" altLang="el-GR" sz="2000" b="1" i="1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2000" b="1" i="1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l-GR" altLang="el-G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«</a:t>
            </a:r>
            <a:r>
              <a:rPr lang="el-GR" altLang="el-GR" sz="20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Προσβάσιμο</a:t>
            </a:r>
            <a:r>
              <a:rPr lang="el-GR" altLang="el-GR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Εκπαιδευτικό και Εποπτικό Υλικό για Μαθητές με Αναπηρίες</a:t>
            </a:r>
            <a:r>
              <a:rPr lang="el-GR" altLang="el-GR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» </a:t>
            </a:r>
            <a:r>
              <a:rPr lang="el-GR" altLang="el-GR" sz="1800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1800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l-GR" altLang="el-GR" sz="1800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/>
            </a:r>
            <a:br>
              <a:rPr lang="el-GR" altLang="el-GR" sz="1800" dirty="0" smtClean="0">
                <a:solidFill>
                  <a:srgbClr val="C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endParaRPr lang="el-GR" altLang="el-GR" sz="1800" dirty="0" smtClean="0">
              <a:solidFill>
                <a:srgbClr val="C0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10 - Ορθογώνιο"/>
          <p:cNvSpPr>
            <a:spLocks noChangeArrowheads="1"/>
          </p:cNvSpPr>
          <p:nvPr/>
        </p:nvSpPr>
        <p:spPr bwMode="auto">
          <a:xfrm>
            <a:off x="179512" y="3861048"/>
            <a:ext cx="8785225" cy="84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l-GR" altLang="el-GR" sz="2800" b="1" i="1" dirty="0" smtClean="0">
                <a:solidFill>
                  <a:srgbClr val="008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Βασίλης </a:t>
            </a:r>
            <a:r>
              <a:rPr lang="el-GR" altLang="el-GR" sz="2800" b="1" i="1" dirty="0" err="1" smtClean="0">
                <a:solidFill>
                  <a:srgbClr val="008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Κουρμπέτης</a:t>
            </a:r>
            <a:r>
              <a:rPr lang="el-GR" altLang="el-GR" sz="1800" b="1" dirty="0" smtClean="0">
                <a:solidFill>
                  <a:srgbClr val="1160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</a:rPr>
              <a:t>    </a:t>
            </a:r>
            <a:endParaRPr lang="el-GR" altLang="el-GR" sz="1800" b="1" dirty="0" smtClean="0">
              <a:solidFill>
                <a:srgbClr val="1160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anose="02020603050405020304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l-GR" altLang="el-GR" sz="1800" b="1" dirty="0" smtClean="0">
                <a:solidFill>
                  <a:srgbClr val="1160A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anose="02020603050405020304" pitchFamily="18" charset="0"/>
              </a:rPr>
              <a:t>  </a:t>
            </a:r>
            <a:endParaRPr lang="el-GR" altLang="el-GR" b="1" i="1" dirty="0" smtClean="0">
              <a:solidFill>
                <a:srgbClr val="33CC33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2" descr="C:\Users\DEMI\Desktop\prosvasimo\logonew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0"/>
            <a:ext cx="9324975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1" name="Picture 1" descr="C:\Users\DEMI\Desktop\logo_do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092825"/>
            <a:ext cx="37449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8 - Εικόνα" descr="http://www.edulll.gr/wp-content/uploads/2013/06/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5438" y="5994400"/>
            <a:ext cx="3738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993775"/>
          </a:xfrm>
        </p:spPr>
        <p:txBody>
          <a:bodyPr/>
          <a:lstStyle/>
          <a:p>
            <a:pPr eaLnBrk="1" hangingPunct="1"/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Πλατφόρμα για τη προσβασιμότητα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49725"/>
            <a:ext cx="8229600" cy="2076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17412" name="Picture 8" descr="λογότυπος κινητικής αναπηρίας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388" y="4581525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λογότυπος χαμηλή όραση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207375" y="45815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λογότυπος απώλειας όρασης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092950" y="378936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λογότυπος απώλειας όρασης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403350" y="39338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λογότυπος απώλειας όρασης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2627313" y="30686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l-GR"/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2124075" y="2997200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l-GR" altLang="el-GR" sz="1100">
                <a:solidFill>
                  <a:srgbClr val="333333"/>
                </a:solidFill>
                <a:latin typeface="Palatino Linotype" pitchFamily="18" charset="0"/>
                <a:cs typeface="Times New Roman" pitchFamily="18" charset="0"/>
              </a:rPr>
              <a:t>    </a:t>
            </a:r>
            <a:endParaRPr lang="el-GR" altLang="el-GR">
              <a:cs typeface="Times New Roman" pitchFamily="18" charset="0"/>
            </a:endParaRPr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0" y="10699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l-GR"/>
          </a:p>
        </p:txBody>
      </p:sp>
      <p:sp>
        <p:nvSpPr>
          <p:cNvPr id="17420" name="Rectangle 16"/>
          <p:cNvSpPr>
            <a:spLocks noChangeArrowheads="1"/>
          </p:cNvSpPr>
          <p:nvPr/>
        </p:nvSpPr>
        <p:spPr bwMode="auto">
          <a:xfrm>
            <a:off x="0" y="1654175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l-GR" altLang="el-GR" sz="1100" b="1">
                <a:solidFill>
                  <a:srgbClr val="333333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endParaRPr lang="el-GR" altLang="el-GR">
              <a:cs typeface="Times New Roman" pitchFamily="18" charset="0"/>
            </a:endParaRPr>
          </a:p>
        </p:txBody>
      </p:sp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0" y="2390775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l-GR" altLang="el-GR" sz="1100" b="1">
                <a:solidFill>
                  <a:srgbClr val="333333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endParaRPr lang="el-GR" altLang="el-GR">
              <a:cs typeface="Times New Roman" pitchFamily="18" charset="0"/>
            </a:endParaRPr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0" y="3127375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l-GR" altLang="el-GR" sz="1100" b="1">
                <a:solidFill>
                  <a:srgbClr val="333333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endParaRPr lang="el-GR" altLang="el-GR">
              <a:cs typeface="Times New Roman" pitchFamily="18" charset="0"/>
            </a:endParaRP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0" y="3863975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l-GR" altLang="el-GR" sz="1100" b="1">
                <a:solidFill>
                  <a:srgbClr val="333333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endParaRPr lang="el-GR" altLang="el-GR">
              <a:cs typeface="Times New Roman" pitchFamily="18" charset="0"/>
            </a:endParaRPr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0" y="4598988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l-GR" altLang="el-GR" sz="1000"/>
              <a:t> </a:t>
            </a:r>
            <a:endParaRPr lang="el-GR" altLang="el-GR"/>
          </a:p>
        </p:txBody>
      </p:sp>
      <p:pic>
        <p:nvPicPr>
          <p:cNvPr id="17425" name="19 - Εικόνα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30686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1125538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5805488"/>
            <a:ext cx="2657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3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125" y="5783263"/>
            <a:ext cx="2697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4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275" y="2636838"/>
            <a:ext cx="163671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5894388"/>
            <a:ext cx="30480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Αρχείο εκπαιδευτικού υλικού που έχει αναπτυχθεί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l-GR" smtClean="0">
              <a:ea typeface="ＭＳ Ｐゴシック" pitchFamily="34" charset="-128"/>
            </a:endParaRPr>
          </a:p>
          <a:p>
            <a:pPr eaLnBrk="1" hangingPunct="1"/>
            <a:endParaRPr lang="el-GR" altLang="el-GR" smtClean="0">
              <a:ea typeface="ＭＳ Ｐゴシック" pitchFamily="34" charset="-128"/>
            </a:endParaRPr>
          </a:p>
        </p:txBody>
      </p:sp>
      <p:pic>
        <p:nvPicPr>
          <p:cNvPr id="19460" name="Picture 5" descr="my_EPEAEK-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844675"/>
            <a:ext cx="28527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!logo1co.jpg (31873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797425"/>
            <a:ext cx="12430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Eu flag 7 EU Joins Fray Over Missing Flash On Apple Devic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2565400"/>
            <a:ext cx="22685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epkt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484313"/>
            <a:ext cx="19573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a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4741863"/>
            <a:ext cx="136842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 descr="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5375" y="5229225"/>
            <a:ext cx="2873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773238"/>
          </a:xfrm>
        </p:spPr>
        <p:txBody>
          <a:bodyPr/>
          <a:lstStyle/>
          <a:p>
            <a:r>
              <a:rPr lang="en-US" altLang="el-GR" sz="4000" smtClean="0">
                <a:solidFill>
                  <a:srgbClr val="7030A0"/>
                </a:solidFill>
                <a:ea typeface="ＭＳ Ｐゴシック" pitchFamily="34" charset="-128"/>
              </a:rPr>
              <a:t/>
            </a:r>
            <a:br>
              <a:rPr lang="en-US" altLang="el-GR" sz="4000" smtClean="0">
                <a:solidFill>
                  <a:srgbClr val="7030A0"/>
                </a:solidFill>
                <a:ea typeface="ＭＳ Ｐゴシック" pitchFamily="34" charset="-128"/>
              </a:rPr>
            </a:br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OnLine Λεξικό Εννοιών στην ΕΝΓ</a:t>
            </a:r>
            <a:b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πάνω από 3.000 έννοιες </a:t>
            </a:r>
            <a:b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l-GR" altLang="el-GR" smtClean="0">
                <a:ea typeface="ＭＳ Ｐゴシック" pitchFamily="34" charset="-128"/>
              </a:rPr>
              <a:t>π</a:t>
            </a:r>
          </a:p>
        </p:txBody>
      </p:sp>
      <p:pic>
        <p:nvPicPr>
          <p:cNvPr id="21507" name="Picture 4" descr="http://www.prosvasimo.gr/wp-content/uploads/2011/10/dictionary-150x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341438"/>
            <a:ext cx="82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80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49498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038" y="2387600"/>
            <a:ext cx="40322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452438"/>
            <a:ext cx="8229600" cy="1143000"/>
          </a:xfrm>
        </p:spPr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Παιδικά Παραμύθια &amp; Ιστορίες στην Ελληνική Νοηματική</a:t>
            </a:r>
            <a:b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787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539750" y="2420938"/>
            <a:ext cx="8229600" cy="3560762"/>
          </a:xfrm>
        </p:spPr>
        <p:txBody>
          <a:bodyPr/>
          <a:lstStyle/>
          <a:p>
            <a:r>
              <a:rPr lang="el-GR" altLang="el-GR" smtClean="0">
                <a:ea typeface="ＭＳ Ｐゴシック" pitchFamily="34" charset="-128"/>
              </a:rPr>
              <a:t> </a:t>
            </a:r>
            <a:endParaRPr lang="en-US" altLang="el-GR" smtClean="0">
              <a:ea typeface="ＭＳ Ｐゴシック" pitchFamily="34" charset="-128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933825"/>
            <a:ext cx="36258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636838"/>
            <a:ext cx="16557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565400"/>
            <a:ext cx="16192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Συλλογή από Εκπαιδευτικό Λογισμικό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84863" y="4508500"/>
            <a:ext cx="3249612" cy="2020888"/>
          </a:xfrm>
        </p:spPr>
      </p:pic>
      <p:pic>
        <p:nvPicPr>
          <p:cNvPr id="24580" name="Picture 5" descr="http://www.prosvasimo.gr/wp-content/uploads/2012/03/Kitpic_sm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1052513"/>
            <a:ext cx="27066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107950" y="1028700"/>
            <a:ext cx="67500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/>
              <a:t>μαθητές με:</a:t>
            </a:r>
          </a:p>
          <a:p>
            <a:r>
              <a:rPr lang="el-GR" altLang="el-GR" sz="2800"/>
              <a:t>- Προβλήματα όρασης</a:t>
            </a:r>
          </a:p>
          <a:p>
            <a:r>
              <a:rPr lang="el-GR" altLang="el-GR" sz="2800"/>
              <a:t>- Προβλήματα ακοής</a:t>
            </a:r>
          </a:p>
          <a:p>
            <a:r>
              <a:rPr lang="el-GR" altLang="el-GR" sz="2800"/>
              <a:t>- Κινητικά προβλήματα </a:t>
            </a:r>
          </a:p>
          <a:p>
            <a:r>
              <a:rPr lang="el-GR" altLang="el-GR" sz="2800"/>
              <a:t>- Μέτρια και ελαφριά νοητική αναπηρία</a:t>
            </a:r>
          </a:p>
          <a:p>
            <a:r>
              <a:rPr lang="el-GR" altLang="el-GR" sz="2800"/>
              <a:t>- Αυτισμό</a:t>
            </a:r>
          </a:p>
          <a:p>
            <a:r>
              <a:rPr lang="el-GR" altLang="el-GR" sz="2800"/>
              <a:t>- Μαθητές με μαθησιακές δυσκολίες</a:t>
            </a:r>
          </a:p>
          <a:p>
            <a:r>
              <a:rPr lang="el-GR" altLang="el-GR" sz="2800"/>
              <a:t>- Αμβλύωπες μαθητές</a:t>
            </a:r>
          </a:p>
          <a:p>
            <a:r>
              <a:rPr lang="el-GR" altLang="el-GR" sz="2800"/>
              <a:t>- Μαθητές με πολυαναπηρίες - τυφλοκώφωση  </a:t>
            </a:r>
          </a:p>
          <a:p>
            <a:r>
              <a:rPr lang="el-GR" altLang="el-GR" sz="2800"/>
              <a:t>- Προβλήματα προσοχής και συγκέντρωσης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Ειδικό και Προσβάσιμο Εκπαιδευτικό Λογισμικό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>
                <a:solidFill>
                  <a:srgbClr val="0033CC"/>
                </a:solidFill>
                <a:ea typeface="ＭＳ Ｐゴシック" pitchFamily="34" charset="-128"/>
              </a:rPr>
              <a:t>Κατάσταση λογισμικών </a:t>
            </a:r>
          </a:p>
          <a:p>
            <a:pPr>
              <a:buFontTx/>
              <a:buNone/>
            </a:pPr>
            <a:endParaRPr lang="el-GR" altLang="el-GR" b="1" smtClean="0">
              <a:solidFill>
                <a:srgbClr val="0033CC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altLang="el-GR" b="1" smtClean="0">
                <a:solidFill>
                  <a:srgbClr val="0033CC"/>
                </a:solidFill>
                <a:ea typeface="ＭＳ Ｐゴシック" pitchFamily="34" charset="-128"/>
              </a:rPr>
              <a:t>• Παρουσίαση λογισμικών </a:t>
            </a:r>
          </a:p>
          <a:p>
            <a:pPr>
              <a:buFontTx/>
              <a:buNone/>
            </a:pPr>
            <a:endParaRPr lang="el-GR" altLang="el-GR" b="1" smtClean="0">
              <a:solidFill>
                <a:srgbClr val="0033CC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altLang="el-GR" b="1" smtClean="0">
                <a:solidFill>
                  <a:srgbClr val="0033CC"/>
                </a:solidFill>
                <a:ea typeface="ＭＳ Ｐゴシック" pitchFamily="34" charset="-128"/>
              </a:rPr>
              <a:t>• Κατάσταση σχολείων που παρέλαβαν Ειδικό και Προσβάσιμο Εκπαιδευτικό Λογισμικό </a:t>
            </a:r>
          </a:p>
          <a:p>
            <a:pPr>
              <a:buFontTx/>
              <a:buNone/>
            </a:pPr>
            <a:endParaRPr lang="el-GR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Εκπαιδευτικό Υλικό </a:t>
            </a:r>
            <a:b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Τυφλών και Αμβλυώπων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mtClean="0">
                <a:ea typeface="ＭＳ Ｐゴシック" pitchFamily="34" charset="-128"/>
              </a:rPr>
              <a:t>• </a:t>
            </a:r>
            <a:r>
              <a:rPr lang="el-GR" altLang="el-GR" sz="3600" b="1" smtClean="0">
                <a:solidFill>
                  <a:srgbClr val="0033CC"/>
                </a:solidFill>
                <a:ea typeface="ＭＳ Ｐゴシック" pitchFamily="34" charset="-128"/>
              </a:rPr>
              <a:t>Βιβλία διασκευασμένα και προσαρμοσμένα για αμβλύωπες μαθητές</a:t>
            </a:r>
          </a:p>
          <a:p>
            <a:pPr>
              <a:buFontTx/>
              <a:buNone/>
            </a:pPr>
            <a:endParaRPr lang="el-GR" altLang="el-GR" sz="3600" b="1" smtClean="0">
              <a:solidFill>
                <a:srgbClr val="0033CC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altLang="el-GR" sz="3600" b="1" smtClean="0">
                <a:solidFill>
                  <a:srgbClr val="0033CC"/>
                </a:solidFill>
                <a:ea typeface="ＭＳ Ｐゴシック" pitchFamily="34" charset="-128"/>
              </a:rPr>
              <a:t>• Βιβλία διασκευασμένα και προσαρμοσμένα για τυφλούς μαθητές</a:t>
            </a:r>
          </a:p>
          <a:p>
            <a:r>
              <a:rPr lang="el-GR" altLang="el-GR" sz="3600" b="1" smtClean="0">
                <a:solidFill>
                  <a:srgbClr val="FF0000"/>
                </a:solidFill>
                <a:ea typeface="ＭＳ Ｐゴシック" pitchFamily="34" charset="-128"/>
              </a:rPr>
              <a:t>Εποπτικό υλικό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Προδιαγραφές ανάπτυξης υλικού για κάθε κατηγορία ειδικών εκπαιδευτικών αναγκών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eaLnBrk="1" hangingPunct="1"/>
            <a:endParaRPr lang="el-GR" altLang="el-GR" smtClean="0">
              <a:ea typeface="ＭＳ Ｐゴシック" pitchFamily="34" charset="-128"/>
            </a:endParaRPr>
          </a:p>
          <a:p>
            <a:pPr eaLnBrk="1" hangingPunct="1"/>
            <a:r>
              <a:rPr lang="el-GR" altLang="el-GR" b="1" smtClean="0">
                <a:solidFill>
                  <a:srgbClr val="0033CC"/>
                </a:solidFill>
                <a:ea typeface="ＭＳ Ｐゴシック" pitchFamily="34" charset="-128"/>
              </a:rPr>
              <a:t>Ομάδα</a:t>
            </a:r>
            <a:r>
              <a:rPr lang="el-GR" altLang="el-GR" smtClean="0">
                <a:ea typeface="ＭＳ Ｐゴシック" pitchFamily="34" charset="-128"/>
              </a:rPr>
              <a:t> επιστημονικής και παιδαγωγικής τεκμηρίωσης </a:t>
            </a:r>
          </a:p>
          <a:p>
            <a:pPr eaLnBrk="1" hangingPunct="1"/>
            <a:r>
              <a:rPr lang="el-GR" altLang="el-GR" b="1" smtClean="0">
                <a:solidFill>
                  <a:srgbClr val="0033CC"/>
                </a:solidFill>
                <a:ea typeface="ＭＳ Ｐゴシック" pitchFamily="34" charset="-128"/>
              </a:rPr>
              <a:t>Αρχές</a:t>
            </a:r>
            <a:r>
              <a:rPr lang="el-GR" altLang="el-GR" smtClean="0">
                <a:ea typeface="ＭＳ Ｐゴシック" pitchFamily="34" charset="-128"/>
              </a:rPr>
              <a:t> αξιολόγησης βιβλίων και λογισμικών του Π.Ι.</a:t>
            </a:r>
          </a:p>
          <a:p>
            <a:pPr eaLnBrk="1" hangingPunct="1"/>
            <a:r>
              <a:rPr lang="el-GR" altLang="el-GR" b="1" smtClean="0">
                <a:solidFill>
                  <a:srgbClr val="0033CC"/>
                </a:solidFill>
                <a:ea typeface="ＭＳ Ｐゴシック" pitchFamily="34" charset="-128"/>
              </a:rPr>
              <a:t>Νέες</a:t>
            </a:r>
            <a:r>
              <a:rPr lang="el-GR" altLang="el-GR" smtClean="0">
                <a:ea typeface="ＭＳ Ｐゴシック" pitchFamily="34" charset="-128"/>
              </a:rPr>
              <a:t> προδιαγραφές  και κριτήρια αξιολόγησης</a:t>
            </a:r>
          </a:p>
          <a:p>
            <a:pPr eaLnBrk="1" hangingPunct="1"/>
            <a:endParaRPr lang="el-GR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07375" cy="1719263"/>
          </a:xfrm>
        </p:spPr>
        <p:txBody>
          <a:bodyPr/>
          <a:lstStyle/>
          <a:p>
            <a:pPr eaLnBrk="1" hangingPunct="1"/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Επιμόρφωση εκπαιδευτικών και Συμβούλων Ειδικής Αγωγής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eaLnBrk="1" hangingPunct="1"/>
            <a:r>
              <a:rPr lang="el-GR" altLang="el-GR" smtClean="0">
                <a:ea typeface="ＭＳ Ｐゴシック" pitchFamily="34" charset="-128"/>
              </a:rPr>
              <a:t>Σχολικοί σύμβουλοι ειδικής αγωγής</a:t>
            </a:r>
          </a:p>
          <a:p>
            <a:pPr eaLnBrk="1" hangingPunct="1"/>
            <a:r>
              <a:rPr lang="el-GR" altLang="el-GR" smtClean="0">
                <a:ea typeface="ＭＳ Ｐゴシック" pitchFamily="34" charset="-128"/>
              </a:rPr>
              <a:t>Ενδοσχολική επιμόρφωση </a:t>
            </a:r>
          </a:p>
          <a:p>
            <a:pPr eaLnBrk="1" hangingPunct="1"/>
            <a:r>
              <a:rPr lang="el-GR" altLang="el-GR" smtClean="0">
                <a:ea typeface="ＭＳ Ｐゴシック" pitchFamily="34" charset="-128"/>
              </a:rPr>
              <a:t> Πάνω από 1500 εκπαιδευτικοί</a:t>
            </a:r>
          </a:p>
          <a:p>
            <a:pPr lvl="1" eaLnBrk="1" hangingPunct="1"/>
            <a:r>
              <a:rPr lang="el-GR" altLang="el-GR" smtClean="0">
                <a:ea typeface="ＭＳ Ｐゴシック" pitchFamily="34" charset="-128"/>
              </a:rPr>
              <a:t>Εκπαιδευτικοί που υπηρετούν σε ΣΜΕΑ</a:t>
            </a:r>
          </a:p>
          <a:p>
            <a:pPr lvl="1" eaLnBrk="1" hangingPunct="1"/>
            <a:r>
              <a:rPr lang="el-GR" altLang="el-GR" smtClean="0">
                <a:ea typeface="ＭＳ Ｐゴシック" pitchFamily="34" charset="-128"/>
              </a:rPr>
              <a:t>Εκπαιδευτικοί ειδικής αγωγής σε ΣΜΓΑ</a:t>
            </a:r>
          </a:p>
          <a:p>
            <a:pPr eaLnBrk="1" hangingPunct="1"/>
            <a:r>
              <a:rPr lang="el-GR" altLang="el-GR" sz="3600" b="1" smtClean="0">
                <a:solidFill>
                  <a:srgbClr val="0033CC"/>
                </a:solidFill>
                <a:ea typeface="ＭＳ Ｐゴシック" pitchFamily="34" charset="-128"/>
              </a:rPr>
              <a:t>Εξ αποστάσεως ασύγχρονη εκπαίδευση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40538" cy="1439863"/>
          </a:xfrm>
        </p:spPr>
        <p:txBody>
          <a:bodyPr/>
          <a:lstStyle/>
          <a:p>
            <a:r>
              <a:rPr lang="el-GR" altLang="el-GR" sz="3200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Η Σύμβαση</a:t>
            </a:r>
            <a:br>
              <a:rPr lang="el-GR" altLang="el-GR" sz="3200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l-GR" altLang="el-GR" sz="3200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του ΟΗΕ για τα δικαιώματα των ατόμων με αναπηρίες Ν. 4074/2012</a:t>
            </a:r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el-GR" smtClean="0">
                <a:ea typeface="ＭＳ Ｐゴシック" pitchFamily="34" charset="-128"/>
              </a:rPr>
              <a:t/>
            </a:r>
            <a:br>
              <a:rPr lang="en-US" altLang="el-GR" smtClean="0">
                <a:ea typeface="ＭＳ Ｐゴシック" pitchFamily="34" charset="-128"/>
              </a:rPr>
            </a:br>
            <a:endParaRPr lang="en-US" altLang="el-GR" sz="3200" smtClean="0"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altLang="el-GR" sz="2800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Άρθρο 49 </a:t>
            </a:r>
            <a:r>
              <a:rPr lang="el-GR" altLang="el-GR" sz="2800" b="1" smtClean="0">
                <a:ea typeface="ＭＳ Ｐゴシック" pitchFamily="34" charset="-128"/>
              </a:rPr>
              <a:t>Προσιτή μορφή</a:t>
            </a:r>
            <a:endParaRPr lang="el-GR" altLang="el-GR" sz="280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l-GR" altLang="el-GR" sz="2400" smtClean="0">
                <a:ea typeface="ＭＳ Ｐゴシック" pitchFamily="34" charset="-128"/>
              </a:rPr>
              <a:t>Το κείμενο της παρούσας Σύμβασης θα καταστεί διαθέσιμο σε προσιτές μορφές.</a:t>
            </a:r>
          </a:p>
          <a:p>
            <a:pPr marL="0" indent="0"/>
            <a:r>
              <a:rPr lang="en-US" altLang="el-GR" smtClean="0">
                <a:ea typeface="ＭＳ Ｐゴシック" pitchFamily="34" charset="-128"/>
                <a:hlinkClick r:id="rId2"/>
              </a:rPr>
              <a:t>http://www.prosvasimo.gr/symvasi_ohe/</a:t>
            </a:r>
            <a:endParaRPr lang="el-GR" altLang="el-GR" smtClean="0">
              <a:solidFill>
                <a:srgbClr val="0000FF"/>
              </a:solidFill>
              <a:ea typeface="ＭＳ Ｐゴシック" pitchFamily="34" charset="-128"/>
              <a:hlinkClick r:id="rId3"/>
            </a:endParaRPr>
          </a:p>
          <a:p>
            <a:pPr marL="0" indent="0"/>
            <a:r>
              <a:rPr lang="en-US" altLang="el-GR" smtClean="0">
                <a:solidFill>
                  <a:srgbClr val="0000FF"/>
                </a:solidFill>
                <a:ea typeface="ＭＳ Ｐゴシック" pitchFamily="34" charset="-128"/>
                <a:hlinkClick r:id="rId3"/>
              </a:rPr>
              <a:t>http://www.un.org/disabilities/default.asp?id=150</a:t>
            </a:r>
            <a:r>
              <a:rPr lang="el-GR" altLang="el-GR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0" indent="0"/>
            <a:endParaRPr lang="el-GR" altLang="el-GR" smtClean="0">
              <a:ea typeface="ＭＳ Ｐゴシック" pitchFamily="34" charset="-128"/>
            </a:endParaRPr>
          </a:p>
          <a:p>
            <a:pPr marL="0" indent="0"/>
            <a:endParaRPr lang="el-GR" altLang="el-GR" smtClean="0">
              <a:ea typeface="ＭＳ Ｐゴシック" pitchFamily="34" charset="-128"/>
            </a:endParaRPr>
          </a:p>
          <a:p>
            <a:pPr marL="0" indent="0"/>
            <a:endParaRPr lang="el-GR" altLang="el-GR" baseline="30000" smtClean="0">
              <a:ea typeface="ＭＳ Ｐゴシック" pitchFamily="34" charset="-128"/>
            </a:endParaRPr>
          </a:p>
        </p:txBody>
      </p:sp>
      <p:pic>
        <p:nvPicPr>
          <p:cNvPr id="34820" name="3 - Εικόνα" descr="United Nations logo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3850" y="476250"/>
            <a:ext cx="16525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084763"/>
            <a:ext cx="4572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  <a:hlinkClick r:id="rId3"/>
              </a:rPr>
              <a:t>http://www.prosvasimo.gr/</a:t>
            </a:r>
            <a:r>
              <a:rPr lang="el-GR" altLang="el-GR" smtClean="0">
                <a:ea typeface="ＭＳ Ｐゴシック" pitchFamily="34" charset="-128"/>
              </a:rPr>
              <a:t/>
            </a:r>
            <a:br>
              <a:rPr lang="el-GR" altLang="el-GR" smtClean="0">
                <a:ea typeface="ＭＳ Ｐゴシック" pitchFamily="34" charset="-128"/>
              </a:rPr>
            </a:br>
            <a:endParaRPr lang="el-GR" altLang="el-GR" smtClean="0">
              <a:ea typeface="ＭＳ Ｐゴシック" pitchFamily="34" charset="-128"/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3" y="1857375"/>
            <a:ext cx="8229600" cy="3214688"/>
          </a:xfrm>
        </p:spPr>
      </p:pic>
      <p:pic>
        <p:nvPicPr>
          <p:cNvPr id="6148" name="Εικόνα 2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052513"/>
            <a:ext cx="36401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Εικόνα 11" descr="LOGO_I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2000250"/>
            <a:ext cx="3857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Σφραγίδα Καλής Πρακτικής - Μάθηση 2.0 Pl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4338638"/>
            <a:ext cx="18351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3 - Εικόνα" descr="United Nations logo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0638" y="4930775"/>
            <a:ext cx="210343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1557338"/>
            <a:ext cx="3328987" cy="4525962"/>
          </a:xfrm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125538"/>
            <a:ext cx="237966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15888"/>
            <a:ext cx="33051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22050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250825" y="60928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>
                <a:hlinkClick r:id="rId8"/>
              </a:rPr>
              <a:t>http://prosvasimo.gr/el/sumvash-ohe-easytoread-me-video-kai-hxo</a:t>
            </a:r>
            <a:r>
              <a:rPr lang="el-GR" altLang="el-GR"/>
              <a:t> </a:t>
            </a:r>
            <a:endParaRPr lang="en-US" altLang="el-GR"/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95950" y="4251325"/>
            <a:ext cx="3448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342745">
            <a:off x="7478713" y="4437063"/>
            <a:ext cx="1541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50" name="Object 4"/>
          <p:cNvGraphicFramePr>
            <a:graphicFrameLocks noChangeAspect="1"/>
          </p:cNvGraphicFramePr>
          <p:nvPr/>
        </p:nvGraphicFramePr>
        <p:xfrm>
          <a:off x="214313" y="0"/>
          <a:ext cx="2786062" cy="1143000"/>
        </p:xfrm>
        <a:graphic>
          <a:graphicData uri="http://schemas.openxmlformats.org/presentationml/2006/ole">
            <p:oleObj spid="_x0000_s35850" name="Πακέτο" r:id="rId11" imgW="1357162" imgH="481263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4 Βραβεύσεις του έργου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456" b="12456"/>
          <a:stretch>
            <a:fillRect/>
          </a:stretch>
        </p:blipFill>
        <p:spPr>
          <a:xfrm>
            <a:off x="468313" y="1341438"/>
            <a:ext cx="4103687" cy="2255837"/>
          </a:xfrm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125538"/>
            <a:ext cx="29559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95288" y="5229225"/>
            <a:ext cx="5076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000" b="1">
                <a:solidFill>
                  <a:srgbClr val="0000FF"/>
                </a:solidFill>
              </a:rPr>
              <a:t>έχει προκριθεί στα 30 έργα  - καλές πρακτικές που υλοποιήθηκαν στο πλαίσιο του Ευρωπαϊκού Κοινωνικού Ταμείου στην Ελλάδα για την περίοδο 2007-2013</a:t>
            </a:r>
            <a:endParaRPr lang="en-US" altLang="el-GR" sz="2000" b="1">
              <a:solidFill>
                <a:srgbClr val="0000FF"/>
              </a:solidFill>
            </a:endParaRPr>
          </a:p>
        </p:txBody>
      </p:sp>
      <p:pic>
        <p:nvPicPr>
          <p:cNvPr id="37894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716338"/>
            <a:ext cx="237648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6825" y="5040313"/>
            <a:ext cx="279717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40 Δημοσιεύσεις -παρουσιάσεις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>
                <a:ea typeface="ＭＳ Ｐゴシック" pitchFamily="34" charset="-128"/>
              </a:rPr>
              <a:t>	10</a:t>
            </a:r>
            <a:endParaRPr lang="en-US" altLang="el-GR" smtClean="0">
              <a:ea typeface="ＭＳ Ｐゴシック" pitchFamily="34" charset="-12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23528" y="1352550"/>
          <a:ext cx="8064896" cy="495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Στόχος μας 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520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altLang="el-GR" sz="4000" smtClean="0">
                <a:solidFill>
                  <a:srgbClr val="0033CC"/>
                </a:solidFill>
                <a:ea typeface="ＭＳ Ｐゴシック" pitchFamily="34" charset="-128"/>
              </a:rPr>
              <a:t>Να καταστεί προσβάσιμο </a:t>
            </a:r>
          </a:p>
          <a:p>
            <a:pPr marL="0" indent="0" algn="ctr">
              <a:buFontTx/>
              <a:buNone/>
            </a:pPr>
            <a:r>
              <a:rPr lang="el-GR" altLang="el-GR" sz="4000" smtClean="0">
                <a:solidFill>
                  <a:srgbClr val="0033CC"/>
                </a:solidFill>
                <a:ea typeface="ＭＳ Ｐゴシック" pitchFamily="34" charset="-128"/>
              </a:rPr>
              <a:t>όλο το εκπαιδευτικό υλικό </a:t>
            </a:r>
          </a:p>
          <a:p>
            <a:pPr marL="0" indent="0" algn="ctr">
              <a:buFontTx/>
              <a:buNone/>
            </a:pPr>
            <a:r>
              <a:rPr lang="el-GR" altLang="el-GR" sz="4000" smtClean="0">
                <a:solidFill>
                  <a:srgbClr val="0033CC"/>
                </a:solidFill>
                <a:ea typeface="ＭＳ Ｐゴシック" pitchFamily="34" charset="-128"/>
              </a:rPr>
              <a:t>της υποχρεωτικής εκπαίδευσης μέχρι το 2020</a:t>
            </a:r>
            <a:endParaRPr lang="en-US" altLang="el-GR" sz="4000" smtClean="0">
              <a:solidFill>
                <a:srgbClr val="0033CC"/>
              </a:solidFill>
              <a:ea typeface="ＭＳ Ｐゴシック" pitchFamily="34" charset="-128"/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4221163"/>
            <a:ext cx="17541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Placeholder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221163"/>
            <a:ext cx="203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Placeholder 7"/>
          <p:cNvPicPr>
            <a:picLocks noChangeAspect="1"/>
          </p:cNvPicPr>
          <p:nvPr/>
        </p:nvPicPr>
        <p:blipFill>
          <a:blip r:embed="rId4" cstate="print"/>
          <a:srcRect l="25000" r="25000"/>
          <a:stretch>
            <a:fillRect/>
          </a:stretch>
        </p:blipFill>
        <p:spPr bwMode="auto">
          <a:xfrm>
            <a:off x="2484438" y="4222750"/>
            <a:ext cx="198596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Placeholder 8"/>
          <p:cNvPicPr>
            <a:picLocks noChangeAspect="1"/>
          </p:cNvPicPr>
          <p:nvPr/>
        </p:nvPicPr>
        <p:blipFill>
          <a:blip r:embed="rId5" cstate="print"/>
          <a:srcRect l="11717" r="11717"/>
          <a:stretch>
            <a:fillRect/>
          </a:stretch>
        </p:blipFill>
        <p:spPr bwMode="auto">
          <a:xfrm>
            <a:off x="7158038" y="4283075"/>
            <a:ext cx="195103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71625"/>
            <a:ext cx="8929687" cy="3500438"/>
          </a:xfrm>
        </p:spPr>
        <p:txBody>
          <a:bodyPr/>
          <a:lstStyle/>
          <a:p>
            <a:pPr eaLnBrk="1" hangingPunct="1"/>
            <a:r>
              <a:rPr lang="el-GR" altLang="el-GR" sz="3200" b="1" smtClean="0">
                <a:solidFill>
                  <a:srgbClr val="CC3300"/>
                </a:solidFill>
                <a:ea typeface="ＭＳ Ｐゴシック" pitchFamily="34" charset="-128"/>
              </a:rPr>
              <a:t>Τα Έργα Πρόσβασης</a:t>
            </a:r>
            <a:br>
              <a:rPr lang="el-GR" altLang="el-GR" sz="3200" b="1" smtClean="0">
                <a:solidFill>
                  <a:srgbClr val="CC3300"/>
                </a:solidFill>
                <a:ea typeface="ＭＳ Ｐゴシック" pitchFamily="34" charset="-128"/>
              </a:rPr>
            </a:br>
            <a:r>
              <a:rPr lang="el-GR" altLang="el-GR" sz="3200" b="1" smtClean="0">
                <a:solidFill>
                  <a:srgbClr val="CC3300"/>
                </a:solidFill>
                <a:ea typeface="ＭＳ Ｐゴシック" pitchFamily="34" charset="-128"/>
              </a:rPr>
              <a:t>συνεχίζονται.... </a:t>
            </a:r>
            <a:br>
              <a:rPr lang="el-GR" altLang="el-GR" sz="3200" b="1" smtClean="0">
                <a:solidFill>
                  <a:srgbClr val="CC3300"/>
                </a:solidFill>
                <a:ea typeface="ＭＳ Ｐゴシック" pitchFamily="34" charset="-128"/>
              </a:rPr>
            </a:br>
            <a:r>
              <a:rPr lang="el-GR" altLang="el-GR" sz="4000" smtClean="0">
                <a:ea typeface="ＭＳ Ｐゴシック" pitchFamily="34" charset="-128"/>
              </a:rPr>
              <a:t/>
            </a:r>
            <a:br>
              <a:rPr lang="el-GR" altLang="el-GR" sz="4000" smtClean="0">
                <a:ea typeface="ＭＳ Ｐゴシック" pitchFamily="34" charset="-128"/>
              </a:rPr>
            </a:br>
            <a:r>
              <a:rPr lang="en-US" altLang="el-GR" sz="4000" smtClean="0">
                <a:ea typeface="ＭＳ Ｐゴシック" pitchFamily="34" charset="-128"/>
                <a:hlinkClick r:id="rId3"/>
              </a:rPr>
              <a:t> http://www.prosvasimo.gr/ </a:t>
            </a:r>
            <a:r>
              <a:rPr lang="el-GR" altLang="el-GR" sz="4000" smtClean="0">
                <a:ea typeface="ＭＳ Ｐゴシック" pitchFamily="34" charset="-128"/>
              </a:rPr>
              <a:t/>
            </a:r>
            <a:br>
              <a:rPr lang="el-GR" altLang="el-GR" sz="4000" smtClean="0">
                <a:ea typeface="ＭＳ Ｐゴシック" pitchFamily="34" charset="-128"/>
              </a:rPr>
            </a:br>
            <a:endParaRPr lang="el-GR" altLang="el-GR" sz="4000" smtClean="0">
              <a:ea typeface="ＭＳ Ｐゴシック" pitchFamily="34" charset="-128"/>
            </a:endParaRPr>
          </a:p>
        </p:txBody>
      </p:sp>
      <p:pic>
        <p:nvPicPr>
          <p:cNvPr id="40963" name="Picture 4" descr="Κ-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34250" y="1500188"/>
            <a:ext cx="1809750" cy="1592262"/>
          </a:xfrm>
        </p:spPr>
      </p:pic>
      <p:pic>
        <p:nvPicPr>
          <p:cNvPr id="40964" name="Picture 5" descr="Ρ-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571625"/>
            <a:ext cx="1320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461168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l-GR" altLang="el-GR" sz="2800" b="1" i="1">
                <a:solidFill>
                  <a:srgbClr val="008000"/>
                </a:solidFill>
                <a:latin typeface="Palatino Linotype" pitchFamily="18" charset="0"/>
                <a:cs typeface="Times New Roman" pitchFamily="18" charset="0"/>
              </a:rPr>
              <a:t>Βασίλης Κουρμπέτης</a:t>
            </a:r>
            <a:r>
              <a:rPr lang="en-US" altLang="el-GR" sz="2800" b="1" i="1">
                <a:solidFill>
                  <a:srgbClr val="008000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n-US" altLang="el-GR" sz="2800">
                <a:latin typeface="Palatino Linotype" pitchFamily="18" charset="0"/>
                <a:cs typeface="Times New Roman" pitchFamily="18" charset="0"/>
                <a:hlinkClick r:id="rId6"/>
              </a:rPr>
              <a:t>vk@iep.edu.gr</a:t>
            </a:r>
            <a:r>
              <a:rPr lang="en-US" altLang="el-GR" sz="2800">
                <a:latin typeface="Palatino Linotype" pitchFamily="18" charset="0"/>
                <a:cs typeface="Times New Roman" pitchFamily="18" charset="0"/>
              </a:rPr>
              <a:t> </a:t>
            </a:r>
            <a:endParaRPr lang="en-US" altLang="el-GR" sz="2800" b="1" i="1">
              <a:solidFill>
                <a:srgbClr val="008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 eaLnBrk="1" hangingPunct="1"/>
            <a:endParaRPr lang="en-GB" altLang="el-GR" sz="3200">
              <a:solidFill>
                <a:srgbClr val="0033CC"/>
              </a:solidFill>
              <a:cs typeface="Times New Roman" pitchFamily="18" charset="0"/>
            </a:endParaRPr>
          </a:p>
        </p:txBody>
      </p:sp>
      <p:pic>
        <p:nvPicPr>
          <p:cNvPr id="40966" name="Εικόνα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0"/>
            <a:ext cx="70294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" descr="C:\Users\DEMI\Desktop\logo_doc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384800"/>
            <a:ext cx="84963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Βασικές αρχές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>
                <a:ea typeface="ＭＳ Ｐゴシック" pitchFamily="34" charset="-128"/>
              </a:rPr>
              <a:t>Σχεδίαση για Όλους ή  Καθολικός Σχεδιασμός για τη μάθηση</a:t>
            </a:r>
          </a:p>
          <a:p>
            <a:r>
              <a:rPr lang="el-GR" altLang="el-GR" smtClean="0">
                <a:ea typeface="ＭＳ Ｐゴシック" pitchFamily="34" charset="-128"/>
              </a:rPr>
              <a:t>Η Σύμβαση</a:t>
            </a:r>
            <a:br>
              <a:rPr lang="el-GR" altLang="el-GR" smtClean="0">
                <a:ea typeface="ＭＳ Ｐゴシック" pitchFamily="34" charset="-128"/>
              </a:rPr>
            </a:br>
            <a:r>
              <a:rPr lang="el-GR" altLang="el-GR" smtClean="0">
                <a:ea typeface="ＭＳ Ｐゴシック" pitchFamily="34" charset="-128"/>
              </a:rPr>
              <a:t>του ΟΗΕ για τα δικαιώματα των ατόμων με αναπηρίες Ν. 4074/201</a:t>
            </a:r>
          </a:p>
          <a:p>
            <a:r>
              <a:rPr lang="el-GR" altLang="el-GR" smtClean="0">
                <a:ea typeface="ＭＳ Ｐゴシック" pitchFamily="34" charset="-128"/>
              </a:rPr>
              <a:t>Τίποτα για εμάς χωρίς εμάς</a:t>
            </a:r>
          </a:p>
          <a:p>
            <a:r>
              <a:rPr lang="el-GR" altLang="el-GR" smtClean="0">
                <a:ea typeface="ＭＳ Ｐゴシック" pitchFamily="34" charset="-128"/>
              </a:rPr>
              <a:t>Προσβασιμότητα ως δικαίωμα</a:t>
            </a:r>
          </a:p>
          <a:p>
            <a:r>
              <a:rPr lang="el-GR" altLang="el-GR" smtClean="0">
                <a:ea typeface="ＭＳ Ｐゴシック" pitchFamily="34" charset="-128"/>
              </a:rPr>
              <a:t>Βιωσιμότητα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/>
          <a:lstStyle/>
          <a:p>
            <a:pPr eaLnBrk="1" hangingPunct="1"/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Φυσικό αντικείμενο της πράξης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928100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b="1" smtClean="0">
                <a:solidFill>
                  <a:srgbClr val="00B050"/>
                </a:solidFill>
                <a:ea typeface="ＭＳ Ｐゴシック" pitchFamily="34" charset="-128"/>
              </a:rPr>
              <a:t>Προσαρμογή</a:t>
            </a:r>
            <a:r>
              <a:rPr lang="el-GR" altLang="el-GR" sz="240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l-GR" altLang="el-GR" sz="2400" smtClean="0">
                <a:ea typeface="ＭＳ Ｐゴシック" pitchFamily="34" charset="-128"/>
              </a:rPr>
              <a:t>των σχολικών εγχειριδίων για μαθητές με: </a:t>
            </a:r>
            <a:endParaRPr lang="en-US" altLang="el-GR" sz="2400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Char char="‾"/>
            </a:pPr>
            <a:r>
              <a:rPr lang="el-GR" altLang="el-GR" smtClean="0">
                <a:ea typeface="ＭＳ Ｐゴシック" pitchFamily="34" charset="-128"/>
              </a:rPr>
              <a:t>Προβλήματα όρασης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‾"/>
            </a:pPr>
            <a:r>
              <a:rPr lang="el-GR" altLang="el-GR" smtClean="0">
                <a:ea typeface="ＭＳ Ｐゴシック" pitchFamily="34" charset="-128"/>
              </a:rPr>
              <a:t>Προβλήματα ακοής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‾"/>
            </a:pPr>
            <a:r>
              <a:rPr lang="el-GR" altLang="el-GR" smtClean="0">
                <a:ea typeface="ＭＳ Ｐゴシック" pitchFamily="34" charset="-128"/>
              </a:rPr>
              <a:t>Κινητικά προβλήματα των άνω άκρων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‾"/>
            </a:pPr>
            <a:r>
              <a:rPr lang="el-GR" altLang="el-GR" smtClean="0">
                <a:ea typeface="ＭＳ Ｐゴシック" pitchFamily="34" charset="-128"/>
              </a:rPr>
              <a:t>Μέτρια και ελαφριά νοητική αναπηρία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‾"/>
            </a:pPr>
            <a:r>
              <a:rPr lang="el-GR" altLang="el-GR" smtClean="0">
                <a:ea typeface="ＭＳ Ｐゴシック" pitchFamily="34" charset="-128"/>
              </a:rPr>
              <a:t>Αυτισμό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‾"/>
            </a:pPr>
            <a:r>
              <a:rPr lang="el-GR" altLang="el-GR" smtClean="0">
                <a:ea typeface="ＭＳ Ｐゴシック" pitchFamily="34" charset="-128"/>
              </a:rPr>
              <a:t>Προβλήματα προσοχής και συγκέντρωσης</a:t>
            </a:r>
          </a:p>
          <a:p>
            <a:pPr eaLnBrk="1" hangingPunct="1">
              <a:lnSpc>
                <a:spcPct val="80000"/>
              </a:lnSpc>
            </a:pPr>
            <a:endParaRPr lang="en-US" altLang="el-GR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b="1" smtClean="0">
                <a:solidFill>
                  <a:srgbClr val="FF0000"/>
                </a:solidFill>
                <a:ea typeface="ＭＳ Ｐゴシック" pitchFamily="34" charset="-128"/>
              </a:rPr>
              <a:t>Προμήθεια</a:t>
            </a:r>
            <a:r>
              <a:rPr lang="el-GR" altLang="el-GR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l-GR" altLang="el-GR" sz="2400" smtClean="0">
                <a:ea typeface="ＭＳ Ｐゴシック" pitchFamily="34" charset="-128"/>
              </a:rPr>
              <a:t>ειδικού λογισμικού (πλατφόρμα)</a:t>
            </a:r>
            <a:endParaRPr lang="en-US" altLang="el-GR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b="1" smtClean="0">
                <a:solidFill>
                  <a:srgbClr val="00B050"/>
                </a:solidFill>
                <a:ea typeface="ＭＳ Ｐゴシック" pitchFamily="34" charset="-128"/>
              </a:rPr>
              <a:t>Αρχείο</a:t>
            </a:r>
            <a:r>
              <a:rPr lang="el-GR" altLang="el-GR" sz="2400" smtClean="0">
                <a:solidFill>
                  <a:srgbClr val="0033CC"/>
                </a:solidFill>
                <a:ea typeface="ＭＳ Ｐゴシック" pitchFamily="34" charset="-128"/>
              </a:rPr>
              <a:t> </a:t>
            </a:r>
            <a:r>
              <a:rPr lang="el-GR" altLang="el-GR" sz="2400" smtClean="0">
                <a:ea typeface="ＭＳ Ｐゴシック" pitchFamily="34" charset="-128"/>
              </a:rPr>
              <a:t>εκπαιδευτικού υλικού που έχει ήδη αναπτυχθεί </a:t>
            </a:r>
            <a:endParaRPr lang="en-US" altLang="el-GR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b="1" smtClean="0">
                <a:solidFill>
                  <a:srgbClr val="00B050"/>
                </a:solidFill>
                <a:ea typeface="ＭＳ Ｐゴシック" pitchFamily="34" charset="-128"/>
              </a:rPr>
              <a:t>Προδιαγραφές</a:t>
            </a:r>
            <a:r>
              <a:rPr lang="el-GR" altLang="el-GR" sz="240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l-GR" altLang="el-GR" sz="2400" smtClean="0">
                <a:ea typeface="ＭＳ Ｐゴシック" pitchFamily="34" charset="-128"/>
              </a:rPr>
              <a:t>ανάπτυξης υλικού για κάθε κατηγορία ειδικών εκπαιδευτικών αναγκών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b="1" smtClean="0">
                <a:solidFill>
                  <a:srgbClr val="FF0000"/>
                </a:solidFill>
                <a:ea typeface="ＭＳ Ｐゴシック" pitchFamily="34" charset="-128"/>
              </a:rPr>
              <a:t>Επιμόρφωση </a:t>
            </a:r>
            <a:r>
              <a:rPr lang="el-GR" altLang="el-GR" sz="2400" smtClean="0">
                <a:ea typeface="ＭＳ Ｐゴシック" pitchFamily="34" charset="-128"/>
              </a:rPr>
              <a:t>εκπαιδευτικών και Συμβούλων Ειδικής 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Φυσικό αντικείμενο της πράξης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1052513"/>
            <a:ext cx="25685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052513"/>
            <a:ext cx="25288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044950"/>
            <a:ext cx="24479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εξώφυλλ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55632">
            <a:off x="5672138" y="1339850"/>
            <a:ext cx="22574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εξώφυλλ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91686">
            <a:off x="5916613" y="2874963"/>
            <a:ext cx="26606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Ο μεγαλύτερος όγκος δεδομένων</a:t>
            </a:r>
            <a:b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μέχρι σήμερα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sz="6600" b="1" i="1" smtClean="0">
                <a:solidFill>
                  <a:srgbClr val="C00000"/>
                </a:solidFill>
                <a:ea typeface="ＭＳ Ｐゴシック" pitchFamily="34" charset="-128"/>
              </a:rPr>
              <a:t>         28</a:t>
            </a:r>
            <a:r>
              <a:rPr lang="el-GR" altLang="el-GR" sz="8800" smtClean="0">
                <a:solidFill>
                  <a:srgbClr val="374C81"/>
                </a:solidFill>
                <a:ea typeface="ＭＳ Ｐゴシック" pitchFamily="34" charset="-128"/>
              </a:rPr>
              <a:t> </a:t>
            </a:r>
            <a: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  <a:t>τόμοι</a:t>
            </a:r>
            <a:b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  <a:t>    </a:t>
            </a:r>
            <a:r>
              <a:rPr lang="el-GR" altLang="el-GR" sz="6600" b="1" i="1" smtClean="0">
                <a:solidFill>
                  <a:srgbClr val="C00000"/>
                </a:solidFill>
                <a:ea typeface="ＭＳ Ｐゴシック" pitchFamily="34" charset="-128"/>
              </a:rPr>
              <a:t>2.509 </a:t>
            </a:r>
            <a: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  <a:t>σελίδες</a:t>
            </a:r>
            <a:b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  <a:t>  </a:t>
            </a:r>
            <a:r>
              <a:rPr lang="el-GR" altLang="el-GR" sz="6600" b="1" i="1" smtClean="0">
                <a:solidFill>
                  <a:srgbClr val="C00000"/>
                </a:solidFill>
                <a:ea typeface="ＭＳ Ｐゴシック" pitchFamily="34" charset="-128"/>
              </a:rPr>
              <a:t>18.600 </a:t>
            </a:r>
            <a:r>
              <a:rPr lang="el-GR" altLang="el-GR" sz="6000" b="1" i="1" smtClean="0">
                <a:solidFill>
                  <a:srgbClr val="000000"/>
                </a:solidFill>
                <a:ea typeface="ＭＳ Ｐゴシック" pitchFamily="34" charset="-128"/>
              </a:rPr>
              <a:t>φράσεις</a:t>
            </a:r>
            <a:r>
              <a:rPr lang="el-GR" altLang="el-GR" sz="6600" b="1" i="1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l-GR" altLang="el-GR" sz="6600" b="1" i="1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l-GR" altLang="el-GR" sz="6600" b="1" i="1" smtClean="0">
                <a:solidFill>
                  <a:srgbClr val="C00000"/>
                </a:solidFill>
                <a:ea typeface="ＭＳ Ｐゴシック" pitchFamily="34" charset="-128"/>
              </a:rPr>
              <a:t>146.300 </a:t>
            </a:r>
            <a:r>
              <a:rPr lang="el-GR" altLang="el-GR" sz="6600" b="1" i="1" smtClean="0">
                <a:solidFill>
                  <a:srgbClr val="000000"/>
                </a:solidFill>
                <a:ea typeface="ＭＳ Ｐゴシック" pitchFamily="34" charset="-128"/>
              </a:rPr>
              <a:t>λέξεις</a:t>
            </a:r>
            <a:endParaRPr lang="en-US" altLang="el-GR" sz="6600" smtClean="0">
              <a:ea typeface="ＭＳ Ｐゴシック" pitchFamily="34" charset="-128"/>
            </a:endParaRPr>
          </a:p>
          <a:p>
            <a:pPr marL="0" indent="0"/>
            <a:endParaRPr lang="en-US" altLang="el-GR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Και κάτι παραπάνω</a:t>
            </a:r>
            <a:endParaRPr lang="en-US" altLang="el-GR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l-GR" b="1" smtClean="0">
                <a:solidFill>
                  <a:srgbClr val="00B050"/>
                </a:solidFill>
                <a:ea typeface="ＭＳ Ｐゴシック" pitchFamily="34" charset="-128"/>
              </a:rPr>
              <a:t>Αγγλικ</a:t>
            </a:r>
            <a:r>
              <a:rPr lang="el-GR" altLang="el-GR" b="1" smtClean="0">
                <a:solidFill>
                  <a:srgbClr val="00B050"/>
                </a:solidFill>
                <a:ea typeface="ＭＳ Ｐゴシック" pitchFamily="34" charset="-128"/>
              </a:rPr>
              <a:t>ά για τυφλούς μαθητές </a:t>
            </a:r>
          </a:p>
          <a:p>
            <a:r>
              <a:rPr lang="en-GB" altLang="el-GR" b="1" smtClean="0">
                <a:solidFill>
                  <a:srgbClr val="00B050"/>
                </a:solidFill>
                <a:ea typeface="ＭＳ Ｐゴシック" pitchFamily="34" charset="-128"/>
              </a:rPr>
              <a:t>Ε</a:t>
            </a:r>
            <a:r>
              <a:rPr lang="el-GR" altLang="el-GR" b="1" smtClean="0">
                <a:solidFill>
                  <a:srgbClr val="00B050"/>
                </a:solidFill>
                <a:ea typeface="ＭＳ Ｐゴシック" pitchFamily="34" charset="-128"/>
              </a:rPr>
              <a:t>ΝΓ ως πρώτη γλώσσα</a:t>
            </a:r>
          </a:p>
          <a:p>
            <a:r>
              <a:rPr lang="el-GR" altLang="el-GR" b="1" smtClean="0">
                <a:solidFill>
                  <a:srgbClr val="00B050"/>
                </a:solidFill>
                <a:ea typeface="ＭＳ Ｐゴシック" pitchFamily="34" charset="-128"/>
              </a:rPr>
              <a:t>Εναλλακτικοί τρόποι επικοινωνίας </a:t>
            </a:r>
          </a:p>
          <a:p>
            <a:endParaRPr lang="en-US" altLang="el-GR" smtClean="0">
              <a:ea typeface="ＭＳ Ｐゴシック" pitchFamily="34" charset="-128"/>
            </a:endParaRPr>
          </a:p>
          <a:p>
            <a:endParaRPr lang="el-GR" altLang="el-GR" b="1" smtClean="0">
              <a:solidFill>
                <a:srgbClr val="00B050"/>
              </a:solidFill>
              <a:ea typeface="ＭＳ Ｐゴシック" pitchFamily="34" charset="-128"/>
            </a:endParaRPr>
          </a:p>
          <a:p>
            <a:endParaRPr lang="en-US" altLang="el-GR" smtClean="0">
              <a:ea typeface="ＭＳ Ｐゴシック" pitchFamily="34" charset="-128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85796">
            <a:off x="174625" y="4756150"/>
            <a:ext cx="196056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Content Placeholder 3"/>
          <p:cNvPicPr>
            <a:picLocks noChangeAspect="1"/>
          </p:cNvPicPr>
          <p:nvPr/>
        </p:nvPicPr>
        <p:blipFill>
          <a:blip r:embed="rId4" cstate="print"/>
          <a:srcRect l="-75842" r="-75842"/>
          <a:stretch>
            <a:fillRect/>
          </a:stretch>
        </p:blipFill>
        <p:spPr bwMode="auto">
          <a:xfrm>
            <a:off x="1835150" y="4581525"/>
            <a:ext cx="2952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Εικόνα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598988"/>
            <a:ext cx="4667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Εικόνα 1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357563"/>
            <a:ext cx="5486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Και κάτι παραπάνω</a:t>
            </a:r>
            <a:b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l-GR" altLang="el-GR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ΔΕΠΥ</a:t>
            </a:r>
            <a:endParaRPr lang="en-US" altLang="el-GR" smtClean="0">
              <a:ea typeface="ＭＳ Ｐゴシック" pitchFamily="34" charset="-128"/>
            </a:endParaRPr>
          </a:p>
        </p:txBody>
      </p:sp>
      <p:pic>
        <p:nvPicPr>
          <p:cNvPr id="15363" name="Εικόνα 7"/>
          <p:cNvPicPr>
            <a:picLocks noGrp="1"/>
          </p:cNvPicPr>
          <p:nvPr>
            <p:ph idx="1"/>
          </p:nvPr>
        </p:nvPicPr>
        <p:blipFill>
          <a:blip r:embed="rId2" cstate="print"/>
          <a:srcRect l="-22067" r="-22067"/>
          <a:stretch>
            <a:fillRect/>
          </a:stretch>
        </p:blipFill>
        <p:spPr>
          <a:xfrm>
            <a:off x="539750" y="1989138"/>
            <a:ext cx="8424863" cy="47132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r>
              <a:rPr lang="el-GR" altLang="el-GR" sz="3600" b="1" i="1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Προσβάσιμο Εκπαιδευτικό και Εποπτικό Υλικό για Μαθητές με προβλήματα κινητικότητας, προσανατολισμού και καθημερινής διαβίωσης</a:t>
            </a:r>
            <a:endParaRPr lang="en-US" altLang="el-GR" sz="3600" b="1" i="1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" name="Picture 2" descr="http://www.kritionline.gr/wp-content/uploads/2014/06/anapiri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0" b="120"/>
          <a:stretch>
            <a:fillRect/>
          </a:stretch>
        </p:blipFill>
        <p:spPr>
          <a:xfrm>
            <a:off x="4283968" y="3573016"/>
            <a:ext cx="4415676" cy="1794920"/>
          </a:xfrm>
          <a:effectLst>
            <a:softEdge rad="63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19267" t="37146" r="26248" b="12234"/>
          <a:stretch>
            <a:fillRect/>
          </a:stretch>
        </p:blipFill>
        <p:spPr bwMode="auto">
          <a:xfrm>
            <a:off x="250825" y="3284538"/>
            <a:ext cx="38893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Προεπιλεγμένη σχεδίαση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  <a:fontScheme name="Προεπιλεγμένη σχεδίασ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334</Words>
  <Application>Microsoft Office PowerPoint</Application>
  <PresentationFormat>Προβολή στην οθόνη (4:3)</PresentationFormat>
  <Paragraphs>114</Paragraphs>
  <Slides>24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Arial</vt:lpstr>
      <vt:lpstr>ＭＳ Ｐゴシック</vt:lpstr>
      <vt:lpstr>Calibri</vt:lpstr>
      <vt:lpstr>Verdana</vt:lpstr>
      <vt:lpstr>Palatino Linotype</vt:lpstr>
      <vt:lpstr>Times New Roman</vt:lpstr>
      <vt:lpstr>Προεπιλεγμένη σχεδίαση</vt:lpstr>
      <vt:lpstr>Πακέτο</vt:lpstr>
      <vt:lpstr>            Δεκαπενθήμερο Ενημέρωσης για την Πρόσβαση στην Εκπαίδευση,  12-24 Οκτωβρίου 2015  «Προσβάσιμο Εκπαιδευτικό και Εποπτικό Υλικό για Μαθητές με Αναπηρίες»   </vt:lpstr>
      <vt:lpstr>http://www.prosvasimo.gr/ </vt:lpstr>
      <vt:lpstr>Βασικές αρχές</vt:lpstr>
      <vt:lpstr>Φυσικό αντικείμενο της πράξης</vt:lpstr>
      <vt:lpstr>Φυσικό αντικείμενο της πράξης</vt:lpstr>
      <vt:lpstr>Ο μεγαλύτερος όγκος δεδομένων μέχρι σήμερα</vt:lpstr>
      <vt:lpstr>Και κάτι παραπάνω</vt:lpstr>
      <vt:lpstr>Και κάτι παραπάνω ΔΕΠΥ</vt:lpstr>
      <vt:lpstr>Προσβάσιμο Εκπαιδευτικό και Εποπτικό Υλικό για Μαθητές με προβλήματα κινητικότητας, προσανατολισμού και καθημερινής διαβίωσης</vt:lpstr>
      <vt:lpstr>Πλατφόρμα για τη προσβασιμότητα</vt:lpstr>
      <vt:lpstr>Αρχείο εκπαιδευτικού υλικού που έχει αναπτυχθεί</vt:lpstr>
      <vt:lpstr> OnLine Λεξικό Εννοιών στην ΕΝΓ πάνω από 3.000 έννοιες  π</vt:lpstr>
      <vt:lpstr>Παιδικά Παραμύθια &amp; Ιστορίες στην Ελληνική Νοηματική </vt:lpstr>
      <vt:lpstr>Συλλογή από Εκπαιδευτικό Λογισμικό</vt:lpstr>
      <vt:lpstr>Ειδικό και Προσβάσιμο Εκπαιδευτικό Λογισμικό</vt:lpstr>
      <vt:lpstr>Εκπαιδευτικό Υλικό  Τυφλών και Αμβλυώπων</vt:lpstr>
      <vt:lpstr>Προδιαγραφές ανάπτυξης υλικού για κάθε κατηγορία ειδικών εκπαιδευτικών αναγκών</vt:lpstr>
      <vt:lpstr>Επιμόρφωση εκπαιδευτικών και Συμβούλων Ειδικής Αγωγής </vt:lpstr>
      <vt:lpstr>Η Σύμβαση του ΟΗΕ για τα δικαιώματα των ατόμων με αναπηρίες Ν. 4074/2012  </vt:lpstr>
      <vt:lpstr> </vt:lpstr>
      <vt:lpstr>4 Βραβεύσεις του έργου</vt:lpstr>
      <vt:lpstr>40 Δημοσιεύσεις -παρουσιάσεις</vt:lpstr>
      <vt:lpstr>Στόχος μας </vt:lpstr>
      <vt:lpstr>Τα Έργα Πρόσβασης συνεχίζονται....    http://www.prosvasimo.gr/  </vt:lpstr>
    </vt:vector>
  </TitlesOfParts>
  <Company>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«Σχεδιασμός και ανάπτυξη προσβάσιμου εκπαιδευτικού και εποπτικού υλικού για μαθητές με αναπηρίες »</dc:title>
  <dc:creator>kourbeti</dc:creator>
  <cp:lastModifiedBy>kgirtis</cp:lastModifiedBy>
  <cp:revision>110</cp:revision>
  <dcterms:created xsi:type="dcterms:W3CDTF">2010-10-27T11:25:56Z</dcterms:created>
  <dcterms:modified xsi:type="dcterms:W3CDTF">2015-11-06T09:33:28Z</dcterms:modified>
</cp:coreProperties>
</file>