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14"/>
  </p:handoutMasterIdLst>
  <p:sldIdLst>
    <p:sldId id="256" r:id="rId2"/>
    <p:sldId id="274" r:id="rId3"/>
    <p:sldId id="269" r:id="rId4"/>
    <p:sldId id="275" r:id="rId5"/>
    <p:sldId id="272" r:id="rId6"/>
    <p:sldId id="270" r:id="rId7"/>
    <p:sldId id="273" r:id="rId8"/>
    <p:sldId id="257" r:id="rId9"/>
    <p:sldId id="268" r:id="rId10"/>
    <p:sldId id="276" r:id="rId11"/>
    <p:sldId id="264" r:id="rId12"/>
    <p:sldId id="263" r:id="rId13"/>
  </p:sldIdLst>
  <p:sldSz cx="6858000" cy="75120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aragd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96265" autoAdjust="0"/>
  </p:normalViewPr>
  <p:slideViewPr>
    <p:cSldViewPr snapToGrid="0">
      <p:cViewPr varScale="1">
        <p:scale>
          <a:sx n="94" d="100"/>
          <a:sy n="94" d="100"/>
        </p:scale>
        <p:origin x="540" y="102"/>
      </p:cViewPr>
      <p:guideLst>
        <p:guide orient="horz" pos="2366"/>
        <p:guide pos="2160"/>
      </p:guideLst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242E2D-0C07-4FCC-84AB-8381FA1A678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CADDAD-5B18-412B-8581-CCE05381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229403"/>
            <a:ext cx="5829300" cy="261530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945566"/>
            <a:ext cx="5143500" cy="181367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8CCB-3A21-49E4-9FCB-E600F0D6571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DA12-67C8-4A0B-B32C-4124C9C49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8ED3-3050-432D-AB2C-3F1867E69A2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6BD3-DFBD-4BA3-A832-EC1DB6893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99947"/>
            <a:ext cx="1478756" cy="63661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99947"/>
            <a:ext cx="4350544" cy="6366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AB3C-23C2-40D0-A716-3EAE821B097B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0BFC-C56E-41A0-A03E-E7B27E41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1248" y="641553"/>
            <a:ext cx="5632450" cy="3492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8825" y="4689475"/>
            <a:ext cx="5524500" cy="2109788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05B6-3603-41DF-9615-E14B7F248DA7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D8D1-0861-4C05-BCDE-60CF447CB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872798"/>
            <a:ext cx="5915025" cy="312480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5027164"/>
            <a:ext cx="5915025" cy="16432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8ACB-B28B-432E-9175-2B651142A7E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50A8-4E55-4A0A-98C0-891873D7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999735"/>
            <a:ext cx="2914650" cy="4766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A0CF-22F5-40A9-8E10-208F7C6CC19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1C93-27B0-4097-B059-ACE02B235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99949"/>
            <a:ext cx="5915025" cy="14519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841496"/>
            <a:ext cx="2901255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743985"/>
            <a:ext cx="2901255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841496"/>
            <a:ext cx="2915543" cy="9024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743985"/>
            <a:ext cx="2915543" cy="4035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0EA4-7C13-4015-8D72-BCE10F1F371A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4D3D6-34D4-4423-8B3C-662FD19B2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6283-D425-4AC2-818D-88F364AD8B70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2F370-D211-4BDA-ACBC-7A8246E48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9F55-B878-4B4B-9F3A-9E32677DEB61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410C-E8FB-443A-A6F0-FE7388B65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081598"/>
            <a:ext cx="3471863" cy="53384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075FD-DE6D-43A7-AC9A-E70F25E793E6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E529-02F0-4F62-B4EF-5235EC40A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00803"/>
            <a:ext cx="2211884" cy="17528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081598"/>
            <a:ext cx="3471863" cy="533842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253615"/>
            <a:ext cx="2211884" cy="417510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3328-E153-4FCA-895D-E32B2990C062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84BF-89BC-4D1B-AD77-E967F5E8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00050"/>
            <a:ext cx="59150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000250"/>
            <a:ext cx="59150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33A7A8-206D-4D04-9F47-A8F0C1375053}" type="datetimeFigureOut">
              <a:rPr lang="en-US"/>
              <a:pPr>
                <a:defRPr/>
              </a:pPr>
              <a:t>25-Feb-20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962775"/>
            <a:ext cx="2314575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962775"/>
            <a:ext cx="154305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F66B0E-F926-4681-978D-EE1EA5F02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Εικόνα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4483100"/>
            <a:ext cx="48037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3398" y="2399415"/>
            <a:ext cx="6496928" cy="4330571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-1" y="1031132"/>
            <a:ext cx="6858001" cy="748456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Τι είναι ο σεισμός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58825" y="4538027"/>
            <a:ext cx="5524500" cy="2109788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γίνεται σεισμός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πράγματα γύρω μας αρχίζουν να κουνιούνται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υπάρχει περίπτωση να μετακινηθούν από τη θέση τους, όπως τα τραπέζια, οι καρέκλες,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θρανία. Αντικείμενα μπορεί να πέσουν και γυαλικά μπορεί να σπάσουν.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56" y="675005"/>
            <a:ext cx="4636008" cy="34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9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1512" y="4689475"/>
            <a:ext cx="5524500" cy="2109788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γίνεται σεισμός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το σώμα μου αρχίζει να τραντάζεται και νιώθω σαν κάποιος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να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ταρακουνάει. Κάποιες φορές, μπορεί να ακουστεί ένα δυνατό βουητό.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μπορεί να με φοβίσει λίγο.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Όλοι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 άνθρωποι φοβούνται κάποιες φορές, όταν γίνεται σεισμός.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4" descr="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2456" y="565150"/>
            <a:ext cx="5662613" cy="37750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- Θέση κειμένου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προσπαθήσω να θυμάμαι ότι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ένας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σεισμός δεν κρατάει για πολλή ώρα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Συνήθως, η διάρκειά του είναι 15 δευτερόλεπτα.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Σύντομα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γη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σταματήσει να κινείται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θα είμαι πάλι ήρεμος και ασφαλής.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4" descr="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658813"/>
            <a:ext cx="5238750" cy="3492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mi\Desktop\ΚΟΙΝΩΝΙΚΕΣ ΙΣΤΟΡΙΕΣ PPT\syntelestes xrist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490538"/>
            <a:ext cx="3852863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5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Θέση κειμένου 2"/>
          <p:cNvSpPr>
            <a:spLocks/>
          </p:cNvSpPr>
          <p:nvPr/>
        </p:nvSpPr>
        <p:spPr bwMode="auto">
          <a:xfrm>
            <a:off x="758825" y="4675188"/>
            <a:ext cx="55245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spcBef>
                <a:spcPts val="750"/>
              </a:spcBef>
              <a:buFont typeface="Arial" charset="0"/>
              <a:buNone/>
            </a:pPr>
            <a:r>
              <a:rPr lang="el-GR" sz="2000" b="1" dirty="0"/>
              <a:t>Η Γη είναι ο πλανήτης, πάνω στον οποίο </a:t>
            </a:r>
            <a:r>
              <a:rPr lang="el-GR" sz="2000" b="1" dirty="0" smtClean="0"/>
              <a:t>ζούμε. Το </a:t>
            </a:r>
            <a:r>
              <a:rPr lang="el-GR" sz="2000" b="1" dirty="0"/>
              <a:t>σχήμα της Γης είναι σφαιρικό, δηλαδή στρογγυλό, όπως μιας σφαίρας,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και </a:t>
            </a:r>
            <a:r>
              <a:rPr lang="el-GR" sz="2000" b="1" dirty="0"/>
              <a:t>επειδή </a:t>
            </a:r>
            <a:r>
              <a:rPr lang="el-GR" sz="2000" b="1" dirty="0" smtClean="0"/>
              <a:t>αποτελείται </a:t>
            </a:r>
            <a:r>
              <a:rPr lang="el-GR" sz="2000" b="1" dirty="0"/>
              <a:t>από νερό (ύδωρ)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και </a:t>
            </a:r>
            <a:r>
              <a:rPr lang="el-GR" sz="2000" b="1" dirty="0"/>
              <a:t>γη (</a:t>
            </a:r>
            <a:r>
              <a:rPr lang="el-GR" sz="2000" b="1" dirty="0" smtClean="0"/>
              <a:t>στεριά) ονομάζεται </a:t>
            </a:r>
            <a:br>
              <a:rPr lang="el-GR" sz="2000" b="1" dirty="0" smtClean="0"/>
            </a:br>
            <a:r>
              <a:rPr lang="el-GR" sz="2000" b="1" dirty="0" smtClean="0"/>
              <a:t>υδρόγειος </a:t>
            </a:r>
            <a:r>
              <a:rPr lang="el-GR" sz="2000" b="1" dirty="0"/>
              <a:t>σφαίρα.</a:t>
            </a:r>
          </a:p>
        </p:txBody>
      </p:sp>
      <p:pic>
        <p:nvPicPr>
          <p:cNvPr id="16386" name="Picture 5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8988" y="522288"/>
            <a:ext cx="5238750" cy="3492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κειμένου 2"/>
          <p:cNvSpPr>
            <a:spLocks/>
          </p:cNvSpPr>
          <p:nvPr/>
        </p:nvSpPr>
        <p:spPr bwMode="auto">
          <a:xfrm>
            <a:off x="813146" y="3994575"/>
            <a:ext cx="5524500" cy="32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spcBef>
                <a:spcPts val="750"/>
              </a:spcBef>
              <a:buFont typeface="Arial" charset="0"/>
              <a:buNone/>
            </a:pPr>
            <a:r>
              <a:rPr lang="el-GR" sz="2000" b="1" dirty="0" smtClean="0"/>
              <a:t>Εάν </a:t>
            </a:r>
            <a:r>
              <a:rPr lang="el-GR" sz="2000" b="1" dirty="0"/>
              <a:t>μπορούσαμε να κόψουμε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τη </a:t>
            </a:r>
            <a:r>
              <a:rPr lang="el-GR" sz="2000" b="1" dirty="0"/>
              <a:t>γη στη μέση, θα βλέπαμε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ότι </a:t>
            </a:r>
            <a:r>
              <a:rPr lang="el-GR" sz="2000" b="1" dirty="0"/>
              <a:t>αποτελείται από διαφορετικά στρώματα, όπως ένα κρεμμύδι ή ένα βραστό </a:t>
            </a:r>
            <a:r>
              <a:rPr lang="el-GR" sz="2000" b="1" dirty="0" smtClean="0"/>
              <a:t>αυγό.</a:t>
            </a:r>
            <a:endParaRPr lang="el-GR" sz="2000" b="1" dirty="0"/>
          </a:p>
        </p:txBody>
      </p:sp>
      <p:pic>
        <p:nvPicPr>
          <p:cNvPr id="1026" name="Picture 2" descr="D:\#ΑΡΧΕΙΟ\ΤΡΕΧΟΥΣΕΣ ΕΡΓΑΣΙΕΣ\Dim_Koinonikes Istories\B KIstories\Β15 ΤΙ ΕΙΝΑΙ Ο ΣΕΙΣΜΟΣ\Β15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89" y="560043"/>
            <a:ext cx="3097213" cy="30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1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κειμένου 2"/>
          <p:cNvSpPr>
            <a:spLocks/>
          </p:cNvSpPr>
          <p:nvPr/>
        </p:nvSpPr>
        <p:spPr bwMode="auto">
          <a:xfrm>
            <a:off x="162560" y="3638975"/>
            <a:ext cx="6502400" cy="32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el-GR" sz="2000" b="1" dirty="0" smtClean="0"/>
              <a:t>Αυτά είναι: </a:t>
            </a:r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l-GR" sz="2000" b="1" dirty="0"/>
              <a:t>Ο</a:t>
            </a:r>
            <a:r>
              <a:rPr lang="el-GR" sz="2000" b="1" dirty="0" smtClean="0"/>
              <a:t> εσωτερικός </a:t>
            </a:r>
            <a:r>
              <a:rPr lang="el-GR" sz="2000" b="1" dirty="0" smtClean="0"/>
              <a:t>πυρήνας στο κέντρο της γης, </a:t>
            </a:r>
            <a:br>
              <a:rPr lang="el-GR" sz="2000" b="1" dirty="0" smtClean="0"/>
            </a:br>
            <a:r>
              <a:rPr lang="el-GR" sz="2000" b="1" dirty="0" smtClean="0"/>
              <a:t>που είναι </a:t>
            </a:r>
            <a:r>
              <a:rPr lang="el-GR" sz="2000" b="1" dirty="0"/>
              <a:t>καυτός και στέρεος. </a:t>
            </a:r>
            <a:endParaRPr lang="el-GR" sz="2000" b="1" dirty="0" smtClean="0"/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l-GR" sz="2000" b="1" dirty="0" smtClean="0"/>
              <a:t>Ο εξωτερικός </a:t>
            </a:r>
            <a:r>
              <a:rPr lang="el-GR" sz="2000" b="1" dirty="0" smtClean="0"/>
              <a:t>πυρήνας, </a:t>
            </a:r>
            <a:r>
              <a:rPr lang="el-GR" sz="2000" b="1" dirty="0"/>
              <a:t>που αποτελείται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από </a:t>
            </a:r>
            <a:r>
              <a:rPr lang="el-GR" sz="2000" b="1" dirty="0"/>
              <a:t>λιωμένα καυτά μέταλλα. </a:t>
            </a:r>
            <a:endParaRPr lang="el-GR" sz="2000" b="1" dirty="0" smtClean="0"/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l-GR" sz="2000" b="1" dirty="0" smtClean="0"/>
              <a:t>Ο μανδύας, </a:t>
            </a:r>
            <a:r>
              <a:rPr lang="el-GR" sz="2000" b="1" dirty="0"/>
              <a:t>ένα παχύ στρώμα πετρωμάτων που κινούνται </a:t>
            </a:r>
            <a:r>
              <a:rPr lang="el-GR" sz="2000" b="1" dirty="0" smtClean="0"/>
              <a:t>αργά </a:t>
            </a:r>
            <a:r>
              <a:rPr lang="el-GR" sz="2000" b="1" dirty="0"/>
              <a:t>με τη μορφή καυτής </a:t>
            </a:r>
            <a:r>
              <a:rPr lang="el-GR" sz="2000" b="1" dirty="0" smtClean="0"/>
              <a:t>λάβας.</a:t>
            </a:r>
            <a:endParaRPr lang="el-GR" sz="2000" b="1" dirty="0" smtClean="0"/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l-GR" sz="2000" b="1" dirty="0" smtClean="0"/>
              <a:t>Ο φλοιός </a:t>
            </a:r>
            <a:r>
              <a:rPr lang="el-GR" sz="2000" b="1" dirty="0"/>
              <a:t>της </a:t>
            </a:r>
            <a:r>
              <a:rPr lang="el-GR" sz="2000" b="1" dirty="0" smtClean="0"/>
              <a:t>γης </a:t>
            </a:r>
            <a:r>
              <a:rPr lang="el-GR" sz="2000" b="1" dirty="0"/>
              <a:t>εξωτερικά</a:t>
            </a:r>
            <a:r>
              <a:rPr lang="el-GR" sz="2000" b="1" dirty="0" smtClean="0"/>
              <a:t>, </a:t>
            </a:r>
            <a:r>
              <a:rPr lang="el-GR" sz="2000" b="1" dirty="0"/>
              <a:t>πάνω στον οποίο βρίσκονται οι θάλασσες, τα βουνά, αλλά και εμείς οι ίδιοι, οι </a:t>
            </a:r>
            <a:r>
              <a:rPr lang="el-GR" sz="2000" b="1" dirty="0" smtClean="0"/>
              <a:t>πόλεις, </a:t>
            </a:r>
            <a:r>
              <a:rPr lang="el-GR" sz="2000" b="1" dirty="0"/>
              <a:t>τα σχολεία </a:t>
            </a:r>
            <a:r>
              <a:rPr lang="el-GR" sz="2000" b="1" dirty="0" smtClean="0"/>
              <a:t>και </a:t>
            </a:r>
            <a:r>
              <a:rPr lang="el-GR" sz="2000" b="1" dirty="0"/>
              <a:t>ό,τι βλέπουμε γύρω μας.</a:t>
            </a:r>
          </a:p>
        </p:txBody>
      </p:sp>
      <p:pic>
        <p:nvPicPr>
          <p:cNvPr id="17410" name="Picture 5" descr="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2135" y="120333"/>
            <a:ext cx="5384643" cy="35897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Θέση κειμένου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εξωτερική επιφάνεια της γης, δηλαδή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φλοιός της, μοιάζει σαν ένα μεγάλο τρισδιάστατο παζλ. Αποτελείται από 20 περίπου κομμάτια που ονομάζονται </a:t>
            </a:r>
            <a:r>
              <a:rPr lang="el-G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λιθοσφαιρικές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πλάκες. Η πολύ αργή κίνηση της καυτής λάβας του μανδύα κινεί αυτές τις </a:t>
            </a:r>
            <a:r>
              <a:rPr lang="el-G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λιθοσφαιρικές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πλάκες.</a:t>
            </a:r>
          </a:p>
        </p:txBody>
      </p:sp>
      <p:pic>
        <p:nvPicPr>
          <p:cNvPr id="18434" name="Picture 4" descr="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523875"/>
            <a:ext cx="5416550" cy="36115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κειμένου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 πλάκες </a:t>
            </a:r>
            <a:r>
              <a:rPr lang="el-GR" sz="2000" b="1" dirty="0"/>
              <a:t>κινούνται συνέχεια.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Άλλοτε απομακρύνονται, άλλοτε τρίβονται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άλλοτε συγκρούονται μεταξύ τους.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Αυτό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συμβαίνει είναι κάτι το φυσικό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με αυτόν τον τρόπο η γη εξελίσσεται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αλλάζει.</a:t>
            </a:r>
            <a:r>
              <a:rPr lang="el-G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4" descr="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0388" y="582613"/>
            <a:ext cx="5788025" cy="38592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5175" y="4179888"/>
            <a:ext cx="5524500" cy="2109788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οι πλάκες κουνιούνται ή συγκρούονται μεταξύ τους, δημιουργούν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τον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σεισμό. Ο σεισμός, λοιπόν, είναι ένα φυσικό φαινόμενο. Το φαινόμενο αυτό συμβαίνει συχνά στη χώρα μας, την Ελλάδα,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γιατί βρίσκεται πολύ κοντά στην άκρη κάποιων </a:t>
            </a:r>
            <a:r>
              <a:rPr lang="el-G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λιθοσφαιρικών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πλακών. Ένας σεισμός μπορεί να συμβεί χωρίς κάποια προειδοποίηση.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482" name="Picture 4" descr="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5175" y="523875"/>
            <a:ext cx="5483225" cy="36560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- Θέση κειμένου"/>
          <p:cNvSpPr>
            <a:spLocks noGrp="1"/>
          </p:cNvSpPr>
          <p:nvPr>
            <p:ph type="body" sz="quarter" idx="11"/>
          </p:nvPr>
        </p:nvSpPr>
        <p:spPr>
          <a:xfrm>
            <a:off x="758825" y="4040187"/>
            <a:ext cx="5524500" cy="2109788"/>
          </a:xfrm>
        </p:spPr>
        <p:txBody>
          <a:bodyPr/>
          <a:lstStyle/>
          <a:p>
            <a:pPr indent="0" algn="ctr" eaLnBrk="1" hangingPunct="1">
              <a:lnSpc>
                <a:spcPct val="100000"/>
              </a:lnSpc>
              <a:buFont typeface="Arial" charset="0"/>
              <a:buNone/>
            </a:pP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Όταν γίνεται σεισμός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η γη αρχίζει να κινείται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σεισμός μπορεί να προκαλέσει ζημιές στα σπίτια και στα κτίρια, ρωγμές στο έδαφος ή πτώσεις βράχων και, τέλος, βλάβες, όπως διακοπή του νερού, του ηλεκτρικού ρεύματος ή του τηλεφώνου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4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81063" y="0"/>
            <a:ext cx="5238750" cy="3492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208</Words>
  <Application>Microsoft Office PowerPoint</Application>
  <PresentationFormat>Προσαρμογή</PresentationFormat>
  <Paragraphs>15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Κωνσταντίνος Μπούκουρας</dc:creator>
  <cp:lastModifiedBy>Κομνηνού Δήμητρα</cp:lastModifiedBy>
  <cp:revision>116</cp:revision>
  <dcterms:created xsi:type="dcterms:W3CDTF">2018-01-30T12:13:28Z</dcterms:created>
  <dcterms:modified xsi:type="dcterms:W3CDTF">2020-02-25T13:01:57Z</dcterms:modified>
</cp:coreProperties>
</file>